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880" r:id="rId5"/>
    <p:sldId id="879" r:id="rId6"/>
    <p:sldId id="881" r:id="rId7"/>
    <p:sldId id="883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AA4D3-64CE-44AE-86D4-83F10D8B6449}" type="datetimeFigureOut">
              <a:rPr lang="en-GB" smtClean="0"/>
              <a:t>29/08/2019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CC597-4F7E-46F7-A697-877E2495DA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70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786D9E1B-46E2-4F27-88F7-F8F47C5988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xmlns="" id="{42AA3208-9670-45A0-9829-B388E60E10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xmlns="" id="{7D568CDC-E6F9-45B0-A41E-560EF145BD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C3D74-20BB-41BF-9888-7E7D2379E847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02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72FE36-7B01-440D-8D9F-911E32EF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69D56070-C804-4611-8AA8-09CFF8F4157E}" type="datetime1">
              <a:rPr lang="en-GB" altLang="en-US"/>
              <a:pPr>
                <a:defRPr/>
              </a:pPr>
              <a:t>29/08/2019</a:t>
            </a:fld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0B3CBF68-0045-4DA3-BE6E-C77246422F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61578-56C6-4D29-B9A4-3C78CC9EA8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18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12800" y="304800"/>
            <a:ext cx="10871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44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783655C3-11E1-4C6E-B42D-4E881A7C1387}"/>
              </a:ext>
            </a:extLst>
          </p:cNvPr>
          <p:cNvCxnSpPr/>
          <p:nvPr userDrawn="1"/>
        </p:nvCxnSpPr>
        <p:spPr>
          <a:xfrm>
            <a:off x="0" y="14303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3582B09-67E4-4ACC-9E8D-F06CC4427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E37E76-C9C7-4AC3-836E-F915CED12B92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7B58FD-A540-4927-8E43-03ECB6913E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43EF-DD83-4D15-8F8E-C54EFC148B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67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1A35D81-88F6-40DC-AFB6-74C1686761A7}"/>
              </a:ext>
            </a:extLst>
          </p:cNvPr>
          <p:cNvCxnSpPr/>
          <p:nvPr userDrawn="1"/>
        </p:nvCxnSpPr>
        <p:spPr>
          <a:xfrm>
            <a:off x="0" y="14303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xmlns="" id="{583186F4-3B8D-43AB-A9F3-E306FBDB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7BD880-F755-47A1-8861-7E069C55E69C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A5DB6767-2898-457A-B0D6-BBAAB2F0C7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5704B-5419-4C3A-9C08-249962DA5D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60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B10D5B07-0130-4038-A301-3720FD3C7718}"/>
              </a:ext>
            </a:extLst>
          </p:cNvPr>
          <p:cNvCxnSpPr/>
          <p:nvPr userDrawn="1"/>
        </p:nvCxnSpPr>
        <p:spPr>
          <a:xfrm>
            <a:off x="0" y="14303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2" indent="0">
              <a:buNone/>
              <a:defRPr sz="2000" b="1"/>
            </a:lvl2pPr>
            <a:lvl3pPr marL="914243" indent="0">
              <a:buNone/>
              <a:defRPr sz="1800" b="1"/>
            </a:lvl3pPr>
            <a:lvl4pPr marL="1371365" indent="0">
              <a:buNone/>
              <a:defRPr sz="1600" b="1"/>
            </a:lvl4pPr>
            <a:lvl5pPr marL="1828486" indent="0">
              <a:buNone/>
              <a:defRPr sz="1600" b="1"/>
            </a:lvl5pPr>
            <a:lvl6pPr marL="2285608" indent="0">
              <a:buNone/>
              <a:defRPr sz="1600" b="1"/>
            </a:lvl6pPr>
            <a:lvl7pPr marL="2742730" indent="0">
              <a:buNone/>
              <a:defRPr sz="1600" b="1"/>
            </a:lvl7pPr>
            <a:lvl8pPr marL="3199852" indent="0">
              <a:buNone/>
              <a:defRPr sz="1600" b="1"/>
            </a:lvl8pPr>
            <a:lvl9pPr marL="3656972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2" indent="0">
              <a:buNone/>
              <a:defRPr sz="2000" b="1"/>
            </a:lvl2pPr>
            <a:lvl3pPr marL="914243" indent="0">
              <a:buNone/>
              <a:defRPr sz="1800" b="1"/>
            </a:lvl3pPr>
            <a:lvl4pPr marL="1371365" indent="0">
              <a:buNone/>
              <a:defRPr sz="1600" b="1"/>
            </a:lvl4pPr>
            <a:lvl5pPr marL="1828486" indent="0">
              <a:buNone/>
              <a:defRPr sz="1600" b="1"/>
            </a:lvl5pPr>
            <a:lvl6pPr marL="2285608" indent="0">
              <a:buNone/>
              <a:defRPr sz="1600" b="1"/>
            </a:lvl6pPr>
            <a:lvl7pPr marL="2742730" indent="0">
              <a:buNone/>
              <a:defRPr sz="1600" b="1"/>
            </a:lvl7pPr>
            <a:lvl8pPr marL="3199852" indent="0">
              <a:buNone/>
              <a:defRPr sz="1600" b="1"/>
            </a:lvl8pPr>
            <a:lvl9pPr marL="3656972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7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xmlns="" id="{5BE88414-1186-49DE-853A-38F93FB9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DFCBE0-1913-43B5-886A-0D4E0EB099CE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B2408E79-CB10-408F-9257-F8B29154C1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32821-4403-4862-9C96-9101BF6CF3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391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5F22C1B9-F923-4B6B-ABBC-0EC07BE4D2BB}"/>
              </a:ext>
            </a:extLst>
          </p:cNvPr>
          <p:cNvCxnSpPr/>
          <p:nvPr userDrawn="1"/>
        </p:nvCxnSpPr>
        <p:spPr>
          <a:xfrm>
            <a:off x="0" y="14430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1201DD-3498-4FF3-8C32-55AEFE35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172CB8-024A-484E-A246-980D3D29838F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D27D0E20-423B-4314-8308-19D64762C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CEB3-0230-4826-8475-2B551CB9D9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85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xmlns="" id="{DB24D092-95FB-4A77-B7EF-A57C563FB9D7}"/>
              </a:ext>
            </a:extLst>
          </p:cNvPr>
          <p:cNvCxnSpPr/>
          <p:nvPr userDrawn="1"/>
        </p:nvCxnSpPr>
        <p:spPr>
          <a:xfrm>
            <a:off x="0" y="14303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D625FCEF-5E1C-4FCA-AD90-60FFF72E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7D02AF-24B7-41E0-82B0-F66154097396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92261255-C907-45DE-ADA0-8B98B2360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3A0F-AEE6-43F1-B5A1-6DAF8EB27B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3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2" indent="0">
              <a:buNone/>
              <a:defRPr sz="1200"/>
            </a:lvl2pPr>
            <a:lvl3pPr marL="914243" indent="0">
              <a:buNone/>
              <a:defRPr sz="1000"/>
            </a:lvl3pPr>
            <a:lvl4pPr marL="1371365" indent="0">
              <a:buNone/>
              <a:defRPr sz="900"/>
            </a:lvl4pPr>
            <a:lvl5pPr marL="1828486" indent="0">
              <a:buNone/>
              <a:defRPr sz="900"/>
            </a:lvl5pPr>
            <a:lvl6pPr marL="2285608" indent="0">
              <a:buNone/>
              <a:defRPr sz="900"/>
            </a:lvl6pPr>
            <a:lvl7pPr marL="2742730" indent="0">
              <a:buNone/>
              <a:defRPr sz="900"/>
            </a:lvl7pPr>
            <a:lvl8pPr marL="3199852" indent="0">
              <a:buNone/>
              <a:defRPr sz="900"/>
            </a:lvl8pPr>
            <a:lvl9pPr marL="3656972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E18057E-BAF6-4C71-A10A-E6C148BD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54B1-E1E0-4F0A-AE04-1B27F31EDCBA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2E1CF53-95C1-4301-AA56-742559228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C976E56-CE68-4CDF-A412-BAFE9E81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143F1-750C-4E10-9D2B-1434BADE0B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79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7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22" indent="0">
              <a:buNone/>
              <a:defRPr sz="2800"/>
            </a:lvl2pPr>
            <a:lvl3pPr marL="914243" indent="0">
              <a:buNone/>
              <a:defRPr sz="2400"/>
            </a:lvl3pPr>
            <a:lvl4pPr marL="1371365" indent="0">
              <a:buNone/>
              <a:defRPr sz="2000"/>
            </a:lvl4pPr>
            <a:lvl5pPr marL="1828486" indent="0">
              <a:buNone/>
              <a:defRPr sz="2000"/>
            </a:lvl5pPr>
            <a:lvl6pPr marL="2285608" indent="0">
              <a:buNone/>
              <a:defRPr sz="2000"/>
            </a:lvl6pPr>
            <a:lvl7pPr marL="2742730" indent="0">
              <a:buNone/>
              <a:defRPr sz="2000"/>
            </a:lvl7pPr>
            <a:lvl8pPr marL="3199852" indent="0">
              <a:buNone/>
              <a:defRPr sz="2000"/>
            </a:lvl8pPr>
            <a:lvl9pPr marL="3656972" indent="0">
              <a:buNone/>
              <a:defRPr sz="2000"/>
            </a:lvl9pPr>
          </a:lstStyle>
          <a:p>
            <a:pPr lvl="0"/>
            <a:r>
              <a:rPr lang="en-GB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2" indent="0">
              <a:buNone/>
              <a:defRPr sz="1200"/>
            </a:lvl2pPr>
            <a:lvl3pPr marL="914243" indent="0">
              <a:buNone/>
              <a:defRPr sz="1000"/>
            </a:lvl3pPr>
            <a:lvl4pPr marL="1371365" indent="0">
              <a:buNone/>
              <a:defRPr sz="900"/>
            </a:lvl4pPr>
            <a:lvl5pPr marL="1828486" indent="0">
              <a:buNone/>
              <a:defRPr sz="900"/>
            </a:lvl5pPr>
            <a:lvl6pPr marL="2285608" indent="0">
              <a:buNone/>
              <a:defRPr sz="900"/>
            </a:lvl6pPr>
            <a:lvl7pPr marL="2742730" indent="0">
              <a:buNone/>
              <a:defRPr sz="900"/>
            </a:lvl7pPr>
            <a:lvl8pPr marL="3199852" indent="0">
              <a:buNone/>
              <a:defRPr sz="900"/>
            </a:lvl8pPr>
            <a:lvl9pPr marL="3656972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E21F1D8E-A066-4407-B388-7B734EC7F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6F42-3407-4734-91A6-BB9674A2F8EB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05B6499-6577-4945-83BD-ED70F589E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94112A3B-03F3-4B49-89C2-E006EE71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C8029-A408-4C0D-8EC5-1F8D81A346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26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91EDE22-94B3-4DC8-8364-D8A5B80848C2}"/>
              </a:ext>
            </a:extLst>
          </p:cNvPr>
          <p:cNvCxnSpPr/>
          <p:nvPr userDrawn="1"/>
        </p:nvCxnSpPr>
        <p:spPr>
          <a:xfrm>
            <a:off x="0" y="1430338"/>
            <a:ext cx="12192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04800"/>
            <a:ext cx="10871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12800" y="1447800"/>
            <a:ext cx="10871200" cy="4495800"/>
          </a:xfr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7157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xmlns="" id="{F56FA6F2-6F7F-4788-B726-91EEEC1381D4}"/>
              </a:ext>
            </a:extLst>
          </p:cNvPr>
          <p:cNvGrpSpPr>
            <a:grpSpLocks/>
          </p:cNvGrpSpPr>
          <p:nvPr/>
        </p:nvGrpSpPr>
        <p:grpSpPr bwMode="auto">
          <a:xfrm>
            <a:off x="-2117" y="6021388"/>
            <a:ext cx="12192001" cy="836612"/>
            <a:chOff x="0" y="6021288"/>
            <a:chExt cx="9144000" cy="836712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D6DCDDAD-8BF1-4DC3-9D9A-931C77A4167C}"/>
                </a:ext>
              </a:extLst>
            </p:cNvPr>
            <p:cNvSpPr/>
            <p:nvPr userDrawn="1"/>
          </p:nvSpPr>
          <p:spPr>
            <a:xfrm>
              <a:off x="0" y="6026051"/>
              <a:ext cx="9144000" cy="831949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tint val="66000"/>
                    <a:satMod val="160000"/>
                  </a:schemeClr>
                </a:gs>
                <a:gs pos="50000">
                  <a:schemeClr val="accent4">
                    <a:tint val="44500"/>
                    <a:satMod val="160000"/>
                  </a:schemeClr>
                </a:gs>
                <a:gs pos="100000">
                  <a:schemeClr val="accent4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sz="1800"/>
            </a:p>
          </p:txBody>
        </p:sp>
        <p:pic>
          <p:nvPicPr>
            <p:cNvPr id="1034" name="Picture 14" descr="JointForcesComand-Co#10F202.png                                0010F1FFDATA                           7C267A97:">
              <a:extLst>
                <a:ext uri="{FF2B5EF4-FFF2-40B4-BE49-F238E27FC236}">
                  <a16:creationId xmlns:a16="http://schemas.microsoft.com/office/drawing/2014/main" xmlns="" id="{1145CA75-B534-4496-9160-60A00FFF8E7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5" y="6021288"/>
              <a:ext cx="70462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0D33303C-1BF9-41A3-B095-C385041414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43CF6C72-9926-4999-A3B7-59CD6801DD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85154A-8B5A-46B1-8630-2FDA009EC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0C6E58E-800B-498A-9801-0ECB68E7173D}" type="datetime1">
              <a:rPr lang="en-GB" altLang="en-US"/>
              <a:pPr>
                <a:defRPr/>
              </a:pPr>
              <a:t>29/08/2019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ACF308-1A7B-42D0-8B1E-72619B3E55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112CC-FAEB-47F5-A4CE-845CECA35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4917" y="6376989"/>
            <a:ext cx="28448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34CE17-BA03-4300-9995-408042255B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2" descr="Headley_crest">
            <a:extLst>
              <a:ext uri="{FF2B5EF4-FFF2-40B4-BE49-F238E27FC236}">
                <a16:creationId xmlns:a16="http://schemas.microsoft.com/office/drawing/2014/main" xmlns="" id="{3D0F93F6-27AB-4D12-BBC0-86E1E837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7085" y="6021388"/>
            <a:ext cx="69850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40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45712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4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6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48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168" indent="-228560" algn="l" defTabSz="91424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90" indent="-228560" algn="l" defTabSz="91424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12" indent="-228560" algn="l" defTabSz="91424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32" indent="-228560" algn="l" defTabSz="91424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2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3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5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6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8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0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52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72" algn="l" defTabSz="91424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xmlns="" id="{C2FC54D1-C545-446A-8159-6F540A51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DMRC Stanford Hall</a:t>
            </a:r>
            <a:br>
              <a:rPr lang="en-GB" altLang="en-US" sz="4000" dirty="0"/>
            </a:br>
            <a:r>
              <a:rPr lang="en-GB" altLang="en-US" sz="4000" dirty="0"/>
              <a:t>High Performance Clinic</a:t>
            </a:r>
          </a:p>
        </p:txBody>
      </p:sp>
      <p:sp>
        <p:nvSpPr>
          <p:cNvPr id="71683" name="Content Placeholder 2">
            <a:extLst>
              <a:ext uri="{FF2B5EF4-FFF2-40B4-BE49-F238E27FC236}">
                <a16:creationId xmlns:a16="http://schemas.microsoft.com/office/drawing/2014/main" xmlns="" id="{41E35C37-E76B-4D1D-BBF5-48DD864DB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23" y="1543051"/>
            <a:ext cx="11834037" cy="4525963"/>
          </a:xfrm>
        </p:spPr>
        <p:txBody>
          <a:bodyPr/>
          <a:lstStyle/>
          <a:p>
            <a:r>
              <a:rPr lang="en-GB" altLang="en-US" sz="2200" dirty="0"/>
              <a:t>Consultant level Sport and Exercise Medicine (SEM) input to the management of MSK injury in high level athletes or special forces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Multi-disciplinary team includes consultant (SEM), Physio (with MSc) and ERI (with BSc)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Eligibility criteria</a:t>
            </a:r>
          </a:p>
          <a:p>
            <a:pPr lvl="1"/>
            <a:r>
              <a:rPr lang="en-GB" altLang="en-US" sz="2200" dirty="0"/>
              <a:t>Currently representing their </a:t>
            </a:r>
            <a:r>
              <a:rPr lang="en-GB" altLang="en-US" sz="2200" dirty="0" err="1"/>
              <a:t>sS</a:t>
            </a:r>
            <a:r>
              <a:rPr lang="en-GB" altLang="en-US" sz="2200" dirty="0"/>
              <a:t> or UKAF in the last year / season and are identified by a Sports Control Board (SCB) representative</a:t>
            </a:r>
          </a:p>
          <a:p>
            <a:pPr lvl="1"/>
            <a:r>
              <a:rPr lang="en-GB" altLang="en-US" sz="2200" dirty="0"/>
              <a:t>A service person (SP) engaged in a National Governing Body (NGB) programme; or on a Talented Athlete Scholarship Scheme (TASS); or on a professional contract</a:t>
            </a:r>
          </a:p>
          <a:p>
            <a:pPr lvl="1"/>
            <a:r>
              <a:rPr lang="en-GB" altLang="en-US" sz="2200" dirty="0"/>
              <a:t>Actively serving under the Directorate of Special Forces (DSF)</a:t>
            </a:r>
          </a:p>
        </p:txBody>
      </p:sp>
      <p:pic>
        <p:nvPicPr>
          <p:cNvPr id="71684" name="Picture 1" descr="cid:image002.jpg@01D54CFA.593E5590">
            <a:extLst>
              <a:ext uri="{FF2B5EF4-FFF2-40B4-BE49-F238E27FC236}">
                <a16:creationId xmlns:a16="http://schemas.microsoft.com/office/drawing/2014/main" xmlns="" id="{249A8A3C-66A4-4106-B181-F03661CFE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6" y="6172201"/>
            <a:ext cx="91916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5" name="Picture 6" descr="Image result for raf sports control board">
            <a:extLst>
              <a:ext uri="{FF2B5EF4-FFF2-40B4-BE49-F238E27FC236}">
                <a16:creationId xmlns:a16="http://schemas.microsoft.com/office/drawing/2014/main" xmlns="" id="{C50D57E6-6E4D-4FD4-82AA-AA5667264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1" y="6069013"/>
            <a:ext cx="779463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8" descr="Image result for sports control board">
            <a:extLst>
              <a:ext uri="{FF2B5EF4-FFF2-40B4-BE49-F238E27FC236}">
                <a16:creationId xmlns:a16="http://schemas.microsoft.com/office/drawing/2014/main" xmlns="" id="{D891ED9F-EC20-4BD0-A521-EACB952F9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6" y="6261100"/>
            <a:ext cx="237172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7" name="Slide Number Placeholder 4">
            <a:extLst>
              <a:ext uri="{FF2B5EF4-FFF2-40B4-BE49-F238E27FC236}">
                <a16:creationId xmlns:a16="http://schemas.microsoft.com/office/drawing/2014/main" xmlns="" id="{7053C861-0D8A-4A4E-B5E1-64A220B655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B2D045-55FB-4444-BFFD-AA1795A507C1}" type="slidenum">
              <a:rPr lang="en-GB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xmlns="" id="{1C2124EC-66BB-4C67-9C08-18249A518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60338"/>
            <a:ext cx="8229600" cy="1143000"/>
          </a:xfrm>
        </p:spPr>
        <p:txBody>
          <a:bodyPr/>
          <a:lstStyle/>
          <a:p>
            <a:r>
              <a:rPr lang="en-GB" altLang="en-US" sz="4000" dirty="0"/>
              <a:t>High Performance Clinic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xmlns="" id="{4B3BAB62-17D3-470C-B2A0-A1C6B2329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1" y="1536700"/>
            <a:ext cx="6892667" cy="2590800"/>
          </a:xfrm>
        </p:spPr>
        <p:txBody>
          <a:bodyPr/>
          <a:lstStyle/>
          <a:p>
            <a:r>
              <a:rPr lang="en-GB" altLang="en-US" sz="2200" dirty="0"/>
              <a:t>Referrals are to be initiated by unit medical officer or sports medical team using FMed7 send to DMRC via DMICP 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Address referral to HPC, include confirmation from sport / coaching staff that they are active members of their team and recognised by SCB representative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Annex A no longer needed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Organisations external to DMS refer via letter</a:t>
            </a:r>
          </a:p>
          <a:p>
            <a:endParaRPr lang="en-GB" altLang="en-US" sz="2400" dirty="0"/>
          </a:p>
        </p:txBody>
      </p:sp>
      <p:pic>
        <p:nvPicPr>
          <p:cNvPr id="73732" name="Picture 9" descr="Royal Navy Volleyball ">
            <a:extLst>
              <a:ext uri="{FF2B5EF4-FFF2-40B4-BE49-F238E27FC236}">
                <a16:creationId xmlns:a16="http://schemas.microsoft.com/office/drawing/2014/main" xmlns="" id="{3F5DA20D-FE69-4F57-B5E0-4C8D8AE35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9" y="1641475"/>
            <a:ext cx="33178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4" name="Slide Number Placeholder 4">
            <a:extLst>
              <a:ext uri="{FF2B5EF4-FFF2-40B4-BE49-F238E27FC236}">
                <a16:creationId xmlns:a16="http://schemas.microsoft.com/office/drawing/2014/main" xmlns="" id="{C8CCCC3E-E23F-4091-A56D-356C9D971E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0CECBB-E8D3-43C3-9FA2-A3D63E929B9E}" type="slidenum">
              <a:rPr lang="en-GB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xmlns="" id="{08E4C817-6EF9-4DAC-807B-C99EC9724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High Performance Clinic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xmlns="" id="{F2209AC4-08A1-4E63-A7DD-1124C3602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8" y="1668465"/>
            <a:ext cx="7878726" cy="2680252"/>
          </a:xfrm>
        </p:spPr>
        <p:txBody>
          <a:bodyPr/>
          <a:lstStyle/>
          <a:p>
            <a:r>
              <a:rPr lang="en-GB" altLang="en-US" sz="2200" dirty="0"/>
              <a:t>21 days of injury or recent episode of sporting medial attention which require specialist management to return to sport or duty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Injuries not restricting sport representation - manage locally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Referrals are triaged by lower limbs team Consultants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Appt sent to referring medical centre via admin list</a:t>
            </a:r>
          </a:p>
        </p:txBody>
      </p:sp>
      <p:pic>
        <p:nvPicPr>
          <p:cNvPr id="74756" name="Picture 2" descr="https://armysportcontrolboard.com/wp-content/uploads/2017/10/ht-img-1-4.png">
            <a:extLst>
              <a:ext uri="{FF2B5EF4-FFF2-40B4-BE49-F238E27FC236}">
                <a16:creationId xmlns:a16="http://schemas.microsoft.com/office/drawing/2014/main" xmlns="" id="{696266E8-1357-4FDE-8431-E63C232AC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340" y="1668464"/>
            <a:ext cx="343535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7" name="Slide Number Placeholder 4">
            <a:extLst>
              <a:ext uri="{FF2B5EF4-FFF2-40B4-BE49-F238E27FC236}">
                <a16:creationId xmlns:a16="http://schemas.microsoft.com/office/drawing/2014/main" xmlns="" id="{ED8C3D8D-73EF-4564-ADF1-6843450CD9E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C68A8C-D2EC-4353-9649-E608F08C9580}" type="slidenum">
              <a:rPr lang="en-GB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xmlns="" id="{9529DD15-A414-473B-946E-F8257E24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/>
              <a:t>High Performance Clinic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xmlns="" id="{5B43EB87-0567-4FB1-9AE4-3DD1B6460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53" y="1543051"/>
            <a:ext cx="9271807" cy="4708525"/>
          </a:xfrm>
        </p:spPr>
        <p:txBody>
          <a:bodyPr/>
          <a:lstStyle/>
          <a:p>
            <a:r>
              <a:rPr lang="en-GB" altLang="en-US" sz="2200" dirty="0"/>
              <a:t>FMed7 will follow patient assessment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Communication to external organisations via letter (copy to medical centre)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dirty="0"/>
              <a:t>Discussions to occur between HPC and sports team if needed (with patient consent)</a:t>
            </a:r>
          </a:p>
          <a:p>
            <a:pPr marL="0" indent="0">
              <a:buNone/>
            </a:pPr>
            <a:endParaRPr lang="en-GB" altLang="en-US" sz="2200" dirty="0"/>
          </a:p>
          <a:p>
            <a:r>
              <a:rPr lang="en-GB" altLang="en-US" sz="2200" b="1" dirty="0"/>
              <a:t>Visibility of previous medical intervention crucial</a:t>
            </a:r>
          </a:p>
          <a:p>
            <a:pPr lvl="1"/>
            <a:r>
              <a:rPr lang="en-GB" altLang="en-US" sz="1800" dirty="0"/>
              <a:t>Recommend 6 monthly update from sports team to patients’ Defence Healthcare Record (DHR)</a:t>
            </a:r>
          </a:p>
          <a:p>
            <a:pPr marL="0" indent="0">
              <a:buNone/>
            </a:pPr>
            <a:endParaRPr lang="en-GB" altLang="en-US" sz="2200" dirty="0"/>
          </a:p>
          <a:p>
            <a:pPr marL="0" indent="0">
              <a:buNone/>
            </a:pPr>
            <a:r>
              <a:rPr lang="en-GB" altLang="en-US" sz="2200" dirty="0"/>
              <a:t>                          POC Maj Sarah Williams or LL team 95238 3007 or 3018</a:t>
            </a:r>
          </a:p>
          <a:p>
            <a:endParaRPr lang="en-GB" altLang="en-US" sz="2400" dirty="0"/>
          </a:p>
        </p:txBody>
      </p:sp>
      <p:pic>
        <p:nvPicPr>
          <p:cNvPr id="75780" name="Picture 4" descr="Image result for raf sports">
            <a:extLst>
              <a:ext uri="{FF2B5EF4-FFF2-40B4-BE49-F238E27FC236}">
                <a16:creationId xmlns:a16="http://schemas.microsoft.com/office/drawing/2014/main" xmlns="" id="{E7D4C546-E0C6-489B-A874-4D012FE2A2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560" y="1543051"/>
            <a:ext cx="2558687" cy="255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Slide Number Placeholder 5">
            <a:extLst>
              <a:ext uri="{FF2B5EF4-FFF2-40B4-BE49-F238E27FC236}">
                <a16:creationId xmlns:a16="http://schemas.microsoft.com/office/drawing/2014/main" xmlns="" id="{24D95402-A653-4481-8799-4B9E7B2EEC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B00EC5-98C6-4C29-B4E4-6A2C505B16E1}" type="slidenum">
              <a:rPr lang="en-GB" altLang="en-US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20160721-JFC DMRC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_x0020_System_x0020_Path xmlns="8d8b82d8-e4e2-4731-8063-7de1bd13b436" xsi:nil="true"/>
    <Source_x0020_Folder_x0020_Path xmlns="8d8b82d8-e4e2-4731-8063-7de1bd13b43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95FFD39B7BD64F8FE998581BE282B4" ma:contentTypeVersion="12" ma:contentTypeDescription="Create a new document." ma:contentTypeScope="" ma:versionID="35f33e9d2801572766d0016e5dd6a4f9">
  <xsd:schema xmlns:xsd="http://www.w3.org/2001/XMLSchema" xmlns:xs="http://www.w3.org/2001/XMLSchema" xmlns:p="http://schemas.microsoft.com/office/2006/metadata/properties" xmlns:ns3="8d8b82d8-e4e2-4731-8063-7de1bd13b436" xmlns:ns4="1fa52f09-3b23-4921-ada1-e17e63838b0d" targetNamespace="http://schemas.microsoft.com/office/2006/metadata/properties" ma:root="true" ma:fieldsID="c22e341bae1cd2066cea69eaed3efafe" ns3:_="" ns4:_="">
    <xsd:import namespace="8d8b82d8-e4e2-4731-8063-7de1bd13b436"/>
    <xsd:import namespace="1fa52f09-3b23-4921-ada1-e17e63838b0d"/>
    <xsd:element name="properties">
      <xsd:complexType>
        <xsd:sequence>
          <xsd:element name="documentManagement">
            <xsd:complexType>
              <xsd:all>
                <xsd:element ref="ns3:Source_x0020_Folder_x0020_Path" minOccurs="0"/>
                <xsd:element ref="ns3:File_x0020_System_x0020_Pat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8b82d8-e4e2-4731-8063-7de1bd13b436" elementFormDefault="qualified">
    <xsd:import namespace="http://schemas.microsoft.com/office/2006/documentManagement/types"/>
    <xsd:import namespace="http://schemas.microsoft.com/office/infopath/2007/PartnerControls"/>
    <xsd:element name="Source_x0020_Folder_x0020_Path" ma:index="8" nillable="true" ma:displayName="Source Folder Path" ma:description="" ma:internalName="Source_x0020_Folder_x0020_Path">
      <xsd:simpleType>
        <xsd:restriction base="dms:Text">
          <xsd:maxLength value="255"/>
        </xsd:restriction>
      </xsd:simpleType>
    </xsd:element>
    <xsd:element name="File_x0020_System_x0020_Path" ma:index="9" nillable="true" ma:displayName="File System Path" ma:description="" ma:internalName="File_x0020_System_x0020_Path">
      <xsd:simpleType>
        <xsd:restriction base="dms:Text">
          <xsd:maxLength value="25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52f09-3b23-4921-ada1-e17e63838b0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36E6B3-E201-4DA4-BC46-35EA90C9B9D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d8b82d8-e4e2-4731-8063-7de1bd13b436"/>
    <ds:schemaRef ds:uri="1fa52f09-3b23-4921-ada1-e17e63838b0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C6AA6B-0593-46A5-9A31-1A64A05BE8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DB0B3C-B2C4-4BAA-AAEF-37622D713C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8b82d8-e4e2-4731-8063-7de1bd13b436"/>
    <ds:schemaRef ds:uri="1fa52f09-3b23-4921-ada1-e17e63838b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296</Words>
  <Application>Microsoft Office PowerPoint</Application>
  <PresentationFormat>Widescreen</PresentationFormat>
  <Paragraphs>41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Times New Roman</vt:lpstr>
      <vt:lpstr>1_20160721-JFC DMRC Master</vt:lpstr>
      <vt:lpstr>DMRC Stanford Hall High Performance Clinic</vt:lpstr>
      <vt:lpstr>High Performance Clinic</vt:lpstr>
      <vt:lpstr>High Performance Clinic</vt:lpstr>
      <vt:lpstr>High Performance Clinic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DMRC Stanford Hall High Performance Clinic</dc:title>
  <dc:creator>Williams, Sarah Maj (DMRC-2iC Rehab Div)</dc:creator>
  <cp:lastModifiedBy>Suzi Duncan</cp:lastModifiedBy>
  <cp:revision>2</cp:revision>
  <cp:lastPrinted>2019-08-29T08:08:34Z</cp:lastPrinted>
  <dcterms:created xsi:type="dcterms:W3CDTF">2019-08-21T11:09:33Z</dcterms:created>
  <dcterms:modified xsi:type="dcterms:W3CDTF">2019-08-29T08:08:41Z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0x0101002B95FFD39B7BD64F8FE998581BE282B4</vt:lpwstr>
  </property>
</Properties>
</file>